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76" r:id="rId2"/>
  </p:sldIdLst>
  <p:sldSz cx="9144000" cy="6858000" type="screen4x3"/>
  <p:notesSz cx="6735763" cy="98694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  <a:srgbClr val="B3A2C7"/>
    <a:srgbClr val="74BA7B"/>
    <a:srgbClr val="E36157"/>
    <a:srgbClr val="AD5ED0"/>
    <a:srgbClr val="6ABAA7"/>
    <a:srgbClr val="86B37B"/>
    <a:srgbClr val="D77463"/>
    <a:srgbClr val="DA7C6C"/>
    <a:srgbClr val="E657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87" autoAdjust="0"/>
    <p:restoredTop sz="94636" autoAdjust="0"/>
  </p:normalViewPr>
  <p:slideViewPr>
    <p:cSldViewPr>
      <p:cViewPr varScale="1">
        <p:scale>
          <a:sx n="115" d="100"/>
          <a:sy n="115" d="100"/>
        </p:scale>
        <p:origin x="102" y="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823" y="-70"/>
      </p:cViewPr>
      <p:guideLst>
        <p:guide orient="horz" pos="3108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9219281617575585E-2"/>
          <c:y val="4.3370181090989897E-2"/>
          <c:w val="0.63891878098571009"/>
          <c:h val="0.923483944618069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invertIfNegative val="0"/>
          <c:dLbls>
            <c:dLbl>
              <c:idx val="0"/>
              <c:layout/>
              <c:tx>
                <c:rich>
                  <a:bodyPr anchorCtr="0"/>
                  <a:lstStyle/>
                  <a:p>
                    <a:pPr algn="ctr" rtl="0">
                      <a:defRPr lang="en-US" sz="1400" b="0" i="0" u="none" strike="noStrike" kern="1200" baseline="0" dirty="0" smtClean="0">
                        <a:solidFill>
                          <a:prstClr val="black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defRPr>
                    </a:pPr>
                    <a:r>
                      <a:rPr lang="en-US" sz="1400" b="0" i="0" u="none" strike="noStrike" kern="1200" baseline="0" dirty="0" smtClean="0">
                        <a:solidFill>
                          <a:prstClr val="black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rPr>
                      <a:t>2025,6</a:t>
                    </a:r>
                    <a:endParaRPr lang="en-US" sz="1400" b="0" i="0" u="none" strike="noStrike" kern="1200" baseline="0" dirty="0" smtClean="0">
                      <a:solidFill>
                        <a:prstClr val="black"/>
                      </a:solidFill>
                      <a:latin typeface="Times New Roman" pitchFamily="18" charset="0"/>
                      <a:ea typeface="+mn-ea"/>
                      <a:cs typeface="Times New Roman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400,8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2025.6</c:v>
                </c:pt>
                <c:pt idx="1">
                  <c:v>400.8</c:v>
                </c:pt>
              </c:numCache>
            </c:numRef>
          </c:val>
          <c:extLst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 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5432098765432098E-3"/>
                  <c:y val="-2.5560767000123979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2037,6</a:t>
                    </a:r>
                    <a:endParaRPr lang="en-US" dirty="0" smtClean="0"/>
                  </a:p>
                  <a:p>
                    <a:endParaRPr lang="en-US" dirty="0" smtClean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4.6296296296296294E-3"/>
                  <c:y val="1.2780383500061989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348,7</a:t>
                    </a:r>
                    <a:endParaRPr lang="en-US" dirty="0" smtClean="0"/>
                  </a:p>
                  <a:p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2037.6</c:v>
                </c:pt>
                <c:pt idx="1">
                  <c:v>348.7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 -Дефицит/+Профицит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1.27803835000619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52,1</a:t>
                    </a:r>
                    <a:endParaRPr lang="en-US" dirty="0" smtClean="0"/>
                  </a:p>
                  <a:p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Лист1!$D$2:$D$3</c:f>
              <c:numCache>
                <c:formatCode>General</c:formatCode>
                <c:ptCount val="2"/>
                <c:pt idx="0">
                  <c:v>-12</c:v>
                </c:pt>
                <c:pt idx="1">
                  <c:v>52.100000000000023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3149408"/>
        <c:axId val="83149800"/>
      </c:barChart>
      <c:catAx>
        <c:axId val="831494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83149800"/>
        <c:crosses val="autoZero"/>
        <c:auto val="1"/>
        <c:lblAlgn val="ctr"/>
        <c:lblOffset val="100"/>
        <c:noMultiLvlLbl val="0"/>
      </c:catAx>
      <c:valAx>
        <c:axId val="831498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8314940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8568373375863145"/>
          <c:y val="0.10226581104514956"/>
          <c:w val="0.30505702874993768"/>
          <c:h val="0.43506156320795275"/>
        </c:manualLayout>
      </c:layout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9D7287-5CD6-4B4A-80C9-425169D24D4C}" type="datetimeFigureOut">
              <a:rPr lang="ru-RU" smtClean="0"/>
              <a:pPr/>
              <a:t>08.04.2026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BAF5D-7B64-469B-B26C-FA62F5BA56C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73059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F090C1-787D-4867-B900-CCB842A74EF5}" type="datetimeFigureOut">
              <a:rPr lang="ru-RU" smtClean="0"/>
              <a:pPr/>
              <a:t>08.04.2026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E0FA24-06BC-49AF-B6C7-F1BB2025DF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6899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5FA0-0690-458C-AF35-3A0D4853A927}" type="datetime1">
              <a:rPr lang="ru-RU" smtClean="0"/>
              <a:pPr/>
              <a:t>08.04.2026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B146-AEDC-4541-95F4-E2617E9E00A9}" type="datetime1">
              <a:rPr lang="ru-RU" smtClean="0"/>
              <a:pPr/>
              <a:t>08.04.2026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4A24-B550-4FE3-9558-56FCD5E9FE5B}" type="datetime1">
              <a:rPr lang="ru-RU" smtClean="0"/>
              <a:pPr/>
              <a:t>08.04.2026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93677-09C8-49D7-9E01-AB9C8F91AF6C}" type="datetime1">
              <a:rPr lang="ru-RU" smtClean="0"/>
              <a:pPr/>
              <a:t>08.04.2026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1DD35-1F22-4577-A0E8-A981682095C7}" type="datetime1">
              <a:rPr lang="ru-RU" smtClean="0"/>
              <a:pPr/>
              <a:t>08.04.2026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2C579-A7F6-4EEF-B7EE-6D16C174365E}" type="datetime1">
              <a:rPr lang="ru-RU" smtClean="0"/>
              <a:pPr/>
              <a:t>08.04.2026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CC375-C46E-485C-8AA5-0447E18F2FF7}" type="datetime1">
              <a:rPr lang="ru-RU" smtClean="0"/>
              <a:pPr/>
              <a:t>08.04.2026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EB8B-FBCA-49EB-B80F-F9012336D720}" type="datetime1">
              <a:rPr lang="ru-RU" smtClean="0"/>
              <a:pPr/>
              <a:t>08.04.2026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DFA4-B2A7-4844-9B76-13197123AD9B}" type="datetime1">
              <a:rPr lang="ru-RU" smtClean="0"/>
              <a:pPr/>
              <a:t>08.04.2026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EBC8-2E35-4D88-BA02-326CCC83D4B1}" type="datetime1">
              <a:rPr lang="ru-RU" smtClean="0"/>
              <a:pPr/>
              <a:t>08.04.2026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EA530-DAC2-428A-BA98-8942BE71D03F}" type="datetime1">
              <a:rPr lang="ru-RU" smtClean="0"/>
              <a:pPr/>
              <a:t>08.04.2026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78894-5896-4CEA-8D31-4C9368103229}" type="datetime1">
              <a:rPr lang="ru-RU" smtClean="0"/>
              <a:pPr/>
              <a:t>08.04.2026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Исполнение бюджета Уренского муниципального округа 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данные на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01.04.2026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г., млн. рублей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6936589"/>
              </p:ext>
            </p:extLst>
          </p:nvPr>
        </p:nvGraphicFramePr>
        <p:xfrm>
          <a:off x="467544" y="1412776"/>
          <a:ext cx="8507288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3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261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11710</TotalTime>
  <Words>13</Words>
  <Application>Microsoft Office PowerPoint</Application>
  <PresentationFormat>Экран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Тема Office</vt:lpstr>
      <vt:lpstr>Исполнение бюджета Уренского муниципального округа  данные на 01.04.2026 г., млн. рублей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Лариса Михайловна</dc:creator>
  <cp:lastModifiedBy>Наталья Порошина</cp:lastModifiedBy>
  <cp:revision>1907</cp:revision>
  <dcterms:created xsi:type="dcterms:W3CDTF">2013-11-18T11:27:07Z</dcterms:created>
  <dcterms:modified xsi:type="dcterms:W3CDTF">2026-04-08T10:08:00Z</dcterms:modified>
</cp:coreProperties>
</file>